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IBM Plex Sans"/>
      <p:regular r:id="rId33"/>
      <p:bold r:id="rId34"/>
      <p:italic r:id="rId35"/>
      <p:boldItalic r:id="rId36"/>
    </p:embeddedFont>
    <p:embeddedFont>
      <p:font typeface="Space Mono"/>
      <p:regular r:id="rId37"/>
      <p:bold r:id="rId38"/>
      <p:italic r:id="rId39"/>
      <p:boldItalic r:id="rId40"/>
    </p:embeddedFont>
    <p:embeddedFont>
      <p:font typeface="Google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paceMono-boldItalic.fntdata"/><Relationship Id="rId20" Type="http://schemas.openxmlformats.org/officeDocument/2006/relationships/slide" Target="slides/slide15.xml"/><Relationship Id="rId42" Type="http://schemas.openxmlformats.org/officeDocument/2006/relationships/font" Target="fonts/GoogleSans-bold.fntdata"/><Relationship Id="rId41" Type="http://schemas.openxmlformats.org/officeDocument/2006/relationships/font" Target="fonts/GoogleSans-regular.fntdata"/><Relationship Id="rId22" Type="http://schemas.openxmlformats.org/officeDocument/2006/relationships/slide" Target="slides/slide17.xml"/><Relationship Id="rId44" Type="http://schemas.openxmlformats.org/officeDocument/2006/relationships/font" Target="fonts/GoogleSans-boldItalic.fntdata"/><Relationship Id="rId21" Type="http://schemas.openxmlformats.org/officeDocument/2006/relationships/slide" Target="slides/slide16.xml"/><Relationship Id="rId43" Type="http://schemas.openxmlformats.org/officeDocument/2006/relationships/font" Target="fonts/GoogleSans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IBMPlexSans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IBMPlexSans-italic.fntdata"/><Relationship Id="rId12" Type="http://schemas.openxmlformats.org/officeDocument/2006/relationships/slide" Target="slides/slide7.xml"/><Relationship Id="rId34" Type="http://schemas.openxmlformats.org/officeDocument/2006/relationships/font" Target="fonts/IBMPlexSans-bold.fntdata"/><Relationship Id="rId15" Type="http://schemas.openxmlformats.org/officeDocument/2006/relationships/slide" Target="slides/slide10.xml"/><Relationship Id="rId37" Type="http://schemas.openxmlformats.org/officeDocument/2006/relationships/font" Target="fonts/SpaceMono-regular.fntdata"/><Relationship Id="rId14" Type="http://schemas.openxmlformats.org/officeDocument/2006/relationships/slide" Target="slides/slide9.xml"/><Relationship Id="rId36" Type="http://schemas.openxmlformats.org/officeDocument/2006/relationships/font" Target="fonts/IBMPlexSans-boldItalic.fntdata"/><Relationship Id="rId17" Type="http://schemas.openxmlformats.org/officeDocument/2006/relationships/slide" Target="slides/slide12.xml"/><Relationship Id="rId39" Type="http://schemas.openxmlformats.org/officeDocument/2006/relationships/font" Target="fonts/SpaceMono-italic.fntdata"/><Relationship Id="rId16" Type="http://schemas.openxmlformats.org/officeDocument/2006/relationships/slide" Target="slides/slide11.xml"/><Relationship Id="rId38" Type="http://schemas.openxmlformats.org/officeDocument/2006/relationships/font" Target="fonts/SpaceMon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b4818dd3db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g3b4818dd3d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b4818dd3db_1_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g3b4818dd3db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0" name="Google Shape;70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colab.research.google.com/drive/1PYT19p5MD2jgMP2t-Ft86puXIJ2vdyNQ#scrollTo=WsOmZfBtaOey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youtube.com/watch?v=J4Wdy0Wc_xQ" TargetMode="External"/><Relationship Id="rId4" Type="http://schemas.openxmlformats.org/officeDocument/2006/relationships/hyperlink" Target="https://www.youtube.com/watch?v=J4Wdy0Wc_xQ" TargetMode="External"/><Relationship Id="rId11" Type="http://schemas.openxmlformats.org/officeDocument/2006/relationships/hyperlink" Target="https://www.datarobot.com/use-cases/credit-card-fraudulent-transactions/" TargetMode="External"/><Relationship Id="rId10" Type="http://schemas.openxmlformats.org/officeDocument/2006/relationships/hyperlink" Target="https://www.youtube.com/watch?v=VUvShOEFdQo" TargetMode="External"/><Relationship Id="rId12" Type="http://schemas.openxmlformats.org/officeDocument/2006/relationships/hyperlink" Target="https://www.datarobot.com/use-cases/credit-card-fraudulent-transactions/" TargetMode="External"/><Relationship Id="rId9" Type="http://schemas.openxmlformats.org/officeDocument/2006/relationships/hyperlink" Target="https://www.youtube.com/watch?v=VUvShOEFdQo" TargetMode="External"/><Relationship Id="rId5" Type="http://schemas.openxmlformats.org/officeDocument/2006/relationships/hyperlink" Target="https://www.youtube.com/watch?v=sQ870aTKqiM" TargetMode="External"/><Relationship Id="rId6" Type="http://schemas.openxmlformats.org/officeDocument/2006/relationships/hyperlink" Target="https://www.youtube.com/watch?v=sQ870aTKqiM" TargetMode="External"/><Relationship Id="rId7" Type="http://schemas.openxmlformats.org/officeDocument/2006/relationships/hyperlink" Target="https://www.youtube.com/watch?v=4b5d3muPQmA" TargetMode="External"/><Relationship Id="rId8" Type="http://schemas.openxmlformats.org/officeDocument/2006/relationships/hyperlink" Target="https://www.youtube.com/watch?v=4b5d3muPQmA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zahariesergiu@gmail.com" TargetMode="External"/><Relationship Id="rId4" Type="http://schemas.openxmlformats.org/officeDocument/2006/relationships/hyperlink" Target="https://www.linkedin.com/in/zahariesergiu/" TargetMode="External"/><Relationship Id="rId5" Type="http://schemas.openxmlformats.org/officeDocument/2006/relationships/hyperlink" Target="https://github.com/zahariesergiu/ubb-sociology-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77425"/>
            <a:ext cx="8634600" cy="31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FFFFFF"/>
                </a:highlight>
              </a:rPr>
              <a:t>			</a:t>
            </a:r>
            <a:endParaRPr sz="1100"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US" sz="4400">
                <a:highlight>
                  <a:srgbClr val="FFFFFF"/>
                </a:highlight>
              </a:rPr>
              <a:t>Machine learning:</a:t>
            </a:r>
            <a:endParaRPr b="1" sz="4400"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US" sz="4400">
                <a:highlight>
                  <a:srgbClr val="FFFFFF"/>
                </a:highlight>
              </a:rPr>
              <a:t>prediction,</a:t>
            </a:r>
            <a:endParaRPr b="1" sz="4400"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US" sz="4400">
                <a:highlight>
                  <a:srgbClr val="FFFFFF"/>
                </a:highlight>
              </a:rPr>
              <a:t>classification and</a:t>
            </a:r>
            <a:endParaRPr b="1" sz="4400"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US" sz="4400">
                <a:highlight>
                  <a:srgbClr val="FFFFFF"/>
                </a:highlight>
              </a:rPr>
              <a:t>clustering</a:t>
            </a:r>
            <a:endParaRPr sz="44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5521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900">
                <a:solidFill>
                  <a:schemeClr val="dk1"/>
                </a:solidFill>
                <a:highlight>
                  <a:srgbClr val="FFFFFF"/>
                </a:highlight>
              </a:rPr>
              <a:t>UBB Faculty of Sociology</a:t>
            </a:r>
            <a:endParaRPr b="1" sz="39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4086" y="1369672"/>
            <a:ext cx="7772400" cy="3773828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228572" y="225286"/>
            <a:ext cx="8135311" cy="18145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Let’s assume that is ‘Good Blood Circulation’. Now we have to figure out which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variable to use food the next node. We choose other 2 variables and find out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which one is the best at separating the samples.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1600" y="1791685"/>
            <a:ext cx="7772400" cy="3312577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498764"/>
            <a:ext cx="8520600" cy="407011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Go back to step 1 and repeat</a:t>
            </a: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 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a decision tree using a bootstaped dataset, but only use a random subset of variables (or columns) at each step. </a:t>
            </a:r>
            <a:endParaRPr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1111" y="1321116"/>
            <a:ext cx="7772400" cy="34879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77647"/>
          </a:schemeClr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1523350"/>
            <a:ext cx="6024196" cy="2805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72135" y="1510086"/>
            <a:ext cx="2314393" cy="305878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86118"/>
            <a:ext cx="8520600" cy="43827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1. Evaluate on evaluation set.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2. Evaluate on OOB: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Estimate the accuracy of a random forest by evaluating Out-Of-Bag data on the trees that it was not used when created. </a:t>
            </a:r>
            <a:endParaRPr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dk1"/>
                </a:solidFill>
              </a:rPr>
              <a:t>Random Forest: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Each tree - bootstrapped sampling (random with replacement)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Each node - random features ( 2 or more)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Split: Gini impurity, Entropy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Aggregates the result of trees, voting mechanism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Bagging: bootstrapped + aggregate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idx="1" type="body"/>
          </p:nvPr>
        </p:nvSpPr>
        <p:spPr>
          <a:xfrm>
            <a:off x="311700" y="218485"/>
            <a:ext cx="8520600" cy="43503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b="1" lang="en-US">
                <a:solidFill>
                  <a:schemeClr val="dk1"/>
                </a:solidFill>
              </a:rPr>
              <a:t>Pros: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High Accuracy: Combines multiple trees to reduce overfitting and improve prediction accuracy. Handles Missing Data: Can manage missing values and works with both categorical and numerical data.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Feature Importance: Provides insights into which features significantly impact predictions.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Resilient to Overfitting: The combination of multiple trees reduces the risk of overfitting, especially if hyperparameters are tuned properly.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b="1" lang="en-US">
                <a:solidFill>
                  <a:schemeClr val="dk1"/>
                </a:solidFill>
              </a:rPr>
              <a:t>Cons: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Complexity: Difficult to interpret compared to single decision trees.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Computationally Intensive, high memory usage: Training and prediction can be slow, especially with large datasets.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-"/>
            </a:pPr>
            <a:r>
              <a:rPr lang="en-US">
                <a:solidFill>
                  <a:schemeClr val="dk1"/>
                </a:solidFill>
              </a:rPr>
              <a:t>Bias in Feature Importance: Can overestimate the importance of numerical or high-cardinality features.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rPr>
              <a:t>Permutation Feature Importance 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Measures the increase in prediction error after permuting the feature.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Feature is important if: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Shuffling its value increases model error. 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Feature is not important if: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Shuffling its value leaves error unchanged. </a:t>
            </a:r>
            <a:endParaRPr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7" name="Google Shape;147;p28"/>
          <p:cNvSpPr/>
          <p:nvPr/>
        </p:nvSpPr>
        <p:spPr>
          <a:xfrm>
            <a:off x="0" y="3300"/>
            <a:ext cx="9144000" cy="9144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5.4 Feature Permutation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53" name="Google Shape;15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180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rPr>
              <a:t>Permutation Feature Importance 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Steps: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Estimate the original error.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For each feature: </a:t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- </a:t>
            </a: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Permute the feature values in the data to break its association with the true </a:t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outcome</a:t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 </a:t>
            </a: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Estimate error based on the prediction of the permuted feature, </a:t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 </a:t>
            </a: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Calculate permutation feature importance, </a:t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 </a:t>
            </a:r>
            <a:r>
              <a:rPr lang="en-US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Sort features by descending feature importance. </a:t>
            </a:r>
            <a:endParaRPr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70">
                <a:solidFill>
                  <a:schemeClr val="dk1"/>
                </a:solidFill>
              </a:rPr>
              <a:t>Unsupervised Learning</a:t>
            </a:r>
            <a:endParaRPr sz="187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7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70">
                <a:solidFill>
                  <a:schemeClr val="dk1"/>
                </a:solidFill>
              </a:rPr>
              <a:t>The data have no target attribute.</a:t>
            </a:r>
            <a:endParaRPr sz="187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70">
                <a:solidFill>
                  <a:schemeClr val="dk1"/>
                </a:solidFill>
              </a:rPr>
              <a:t>○ We want to explore the data to find some intrinsic structures in them.</a:t>
            </a:r>
            <a:endParaRPr sz="187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70">
                <a:solidFill>
                  <a:schemeClr val="dk1"/>
                </a:solidFill>
              </a:rPr>
              <a:t>In real life, most of the data relates to each other in ways we don’t know about.</a:t>
            </a:r>
            <a:endParaRPr sz="187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70">
              <a:solidFill>
                <a:schemeClr val="dk1"/>
              </a:solidFill>
            </a:endParaRPr>
          </a:p>
        </p:txBody>
      </p:sp>
      <p:sp>
        <p:nvSpPr>
          <p:cNvPr id="159" name="Google Shape;159;p30"/>
          <p:cNvSpPr/>
          <p:nvPr/>
        </p:nvSpPr>
        <p:spPr>
          <a:xfrm>
            <a:off x="0" y="3300"/>
            <a:ext cx="9144000" cy="9144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5.5 Clustering, k-means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84694" y="2345691"/>
            <a:ext cx="4048040" cy="241585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1"/>
          <p:cNvSpPr txBox="1"/>
          <p:nvPr/>
        </p:nvSpPr>
        <p:spPr>
          <a:xfrm>
            <a:off x="311699" y="469338"/>
            <a:ext cx="8152569" cy="378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K-means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Unlabelled data:</a:t>
            </a:r>
            <a:r>
              <a:rPr b="0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letting the ML find patterns for you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training set:</a:t>
            </a:r>
            <a:endParaRPr b="0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3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attributes-features-predictors  </a:t>
            </a:r>
            <a:endParaRPr/>
          </a:p>
          <a:p>
            <a:pPr indent="-285750" lvl="1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NO class </a:t>
            </a:r>
            <a:r>
              <a:rPr b="0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(target feature). </a:t>
            </a:r>
            <a:endParaRPr/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output</a:t>
            </a:r>
            <a:r>
              <a:rPr b="0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: find groups of cases with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1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nr of clusters: </a:t>
            </a:r>
            <a:endParaRPr/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-</a:t>
            </a:r>
            <a:r>
              <a:rPr b="0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deciding before-hand (difficult decision)</a:t>
            </a:r>
            <a:br>
              <a:rPr b="0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0" i="0" lang="en-US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-More groups -&gt; better fit, is it better?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-US"/>
              <a:t>Course Agenda</a:t>
            </a:r>
            <a:endParaRPr b="1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87925" y="1152475"/>
            <a:ext cx="8744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b="1" lang="en-US" sz="2000">
                <a:solidFill>
                  <a:schemeClr val="dk1"/>
                </a:solidFill>
              </a:rPr>
              <a:t>#1  Intro, Simple Linear Regression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b="1" lang="en-US" sz="2000">
                <a:solidFill>
                  <a:schemeClr val="dk1"/>
                </a:solidFill>
                <a:highlight>
                  <a:srgbClr val="F6F1EE"/>
                </a:highlight>
              </a:rPr>
              <a:t>#2  Python recap, Git, Handling data, EDA</a:t>
            </a:r>
            <a:endParaRPr b="1" sz="2000">
              <a:solidFill>
                <a:schemeClr val="dk1"/>
              </a:solidFill>
              <a:highlight>
                <a:srgbClr val="F6F1EE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b="1" lang="en-US" sz="2000">
                <a:solidFill>
                  <a:schemeClr val="dk1"/>
                </a:solidFill>
                <a:highlight>
                  <a:srgbClr val="F6F1EE"/>
                </a:highlight>
              </a:rPr>
              <a:t>#3  Regression, Decision Trees</a:t>
            </a:r>
            <a:endParaRPr b="1" sz="2000">
              <a:solidFill>
                <a:schemeClr val="dk1"/>
              </a:solidFill>
              <a:highlight>
                <a:srgbClr val="F6F1EE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b="1" lang="en-US" sz="2000">
                <a:solidFill>
                  <a:schemeClr val="dk1"/>
                </a:solidFill>
              </a:rPr>
              <a:t>#4  Bias, Variance,  Overfitting, Classification, Metrics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b="1" lang="en-US" sz="2000">
                <a:solidFill>
                  <a:schemeClr val="dk1"/>
                </a:solidFill>
                <a:highlight>
                  <a:srgbClr val="FFE289"/>
                </a:highlight>
              </a:rPr>
              <a:t>#5  Random Forest Classifier, Clustering</a:t>
            </a:r>
            <a:endParaRPr b="1" sz="2000">
              <a:solidFill>
                <a:schemeClr val="dk1"/>
              </a:solidFill>
              <a:highlight>
                <a:srgbClr val="FFE289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b="1" lang="en-US" sz="2000">
                <a:solidFill>
                  <a:schemeClr val="dk1"/>
                </a:solidFill>
                <a:highlight>
                  <a:srgbClr val="F6F1EE"/>
                </a:highlight>
              </a:rPr>
              <a:t>#6  Neural Newtorks</a:t>
            </a:r>
            <a:endParaRPr b="1" sz="2000">
              <a:solidFill>
                <a:schemeClr val="dk1"/>
              </a:solidFill>
              <a:highlight>
                <a:srgbClr val="F6F1EE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b="1" lang="en-US" sz="2000">
                <a:solidFill>
                  <a:schemeClr val="dk1"/>
                </a:solidFill>
                <a:highlight>
                  <a:srgbClr val="F6F1EE"/>
                </a:highlight>
              </a:rPr>
              <a:t>#7  Help Final Project</a:t>
            </a:r>
            <a:endParaRPr b="1" sz="2000">
              <a:solidFill>
                <a:schemeClr val="dk1"/>
              </a:solidFill>
              <a:highlight>
                <a:srgbClr val="F6F1EE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b="1" lang="en-US" sz="2000">
                <a:solidFill>
                  <a:schemeClr val="dk1"/>
                </a:solidFill>
                <a:highlight>
                  <a:srgbClr val="F6F1EE"/>
                </a:highlight>
              </a:rPr>
              <a:t>#8  Help Final Project</a:t>
            </a:r>
            <a:endParaRPr b="1">
              <a:solidFill>
                <a:schemeClr val="dk1"/>
              </a:solidFill>
              <a:highlight>
                <a:srgbClr val="F6F1EE"/>
              </a:highligh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69" y="1286634"/>
            <a:ext cx="9050642" cy="376954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2"/>
          <p:cNvSpPr txBox="1"/>
          <p:nvPr>
            <p:ph idx="1" type="body"/>
          </p:nvPr>
        </p:nvSpPr>
        <p:spPr>
          <a:xfrm>
            <a:off x="149859" y="2380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120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rPr>
              <a:t>Distance: Media consumption 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Suppose we record the number of hours each user watched each channel.  Cluster viewers by media consumption.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69" y="1286634"/>
            <a:ext cx="9050642" cy="376954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idx="1" type="body"/>
          </p:nvPr>
        </p:nvSpPr>
        <p:spPr>
          <a:xfrm>
            <a:off x="149859" y="2380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>
                <a:solidFill>
                  <a:schemeClr val="dk1"/>
                </a:solidFill>
              </a:rPr>
              <a:t>Use cases: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sz="1200">
                <a:solidFill>
                  <a:schemeClr val="dk1"/>
                </a:solidFill>
              </a:rPr>
              <a:t>Understand audience segmentation for better marketing strategies.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sz="1200">
                <a:solidFill>
                  <a:schemeClr val="dk1"/>
                </a:solidFill>
              </a:rPr>
              <a:t>Identify underperforming or highly popular channels among specific groups.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sz="1200">
                <a:solidFill>
                  <a:schemeClr val="dk1"/>
                </a:solidFill>
              </a:rPr>
              <a:t>Predict future viewing patterns based on cluster behavior.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Only focus on 2 channels:</a:t>
            </a:r>
            <a:endParaRPr/>
          </a:p>
        </p:txBody>
      </p:sp>
      <p:pic>
        <p:nvPicPr>
          <p:cNvPr id="183" name="Google Shape;18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78464" y="1388000"/>
            <a:ext cx="5779736" cy="3613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311700" y="299405"/>
            <a:ext cx="8520600" cy="42694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b="1" lang="en-US">
                <a:solidFill>
                  <a:schemeClr val="dk1"/>
                </a:solidFill>
              </a:rPr>
              <a:t>K-means steps: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b="1" lang="en-US">
                <a:solidFill>
                  <a:schemeClr val="dk1"/>
                </a:solidFill>
              </a:rPr>
              <a:t>Choose the Number of Clusters (k)</a:t>
            </a:r>
            <a:r>
              <a:rPr lang="en-US">
                <a:solidFill>
                  <a:schemeClr val="dk1"/>
                </a:solidFill>
              </a:rPr>
              <a:t>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○"/>
            </a:pPr>
            <a:r>
              <a:rPr lang="en-US">
                <a:solidFill>
                  <a:schemeClr val="dk1"/>
                </a:solidFill>
              </a:rPr>
              <a:t>Decide how many groups (k) you want to divide your data into.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b="1" lang="en-US">
                <a:solidFill>
                  <a:schemeClr val="dk1"/>
                </a:solidFill>
              </a:rPr>
              <a:t>Initialize Centroids</a:t>
            </a:r>
            <a:r>
              <a:rPr lang="en-US">
                <a:solidFill>
                  <a:schemeClr val="dk1"/>
                </a:solidFill>
              </a:rPr>
              <a:t>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○"/>
            </a:pPr>
            <a:r>
              <a:rPr lang="en-US">
                <a:solidFill>
                  <a:schemeClr val="dk1"/>
                </a:solidFill>
              </a:rPr>
              <a:t>Randomly select k centroids (points representing the center of each cluster.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b="1" lang="en-US">
                <a:solidFill>
                  <a:schemeClr val="dk1"/>
                </a:solidFill>
              </a:rPr>
              <a:t>Assign Data Points to Nearest Centroid</a:t>
            </a:r>
            <a:r>
              <a:rPr lang="en-US">
                <a:solidFill>
                  <a:schemeClr val="dk1"/>
                </a:solidFill>
              </a:rPr>
              <a:t>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○"/>
            </a:pPr>
            <a:r>
              <a:rPr lang="en-US">
                <a:solidFill>
                  <a:schemeClr val="dk1"/>
                </a:solidFill>
              </a:rPr>
              <a:t>For each data point, calculate its distance to each centroid.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○"/>
            </a:pPr>
            <a:r>
              <a:rPr lang="en-US">
                <a:solidFill>
                  <a:schemeClr val="dk1"/>
                </a:solidFill>
              </a:rPr>
              <a:t>Assign the data point to the cluster of the closest centroid.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b="1" lang="en-US">
                <a:solidFill>
                  <a:schemeClr val="dk1"/>
                </a:solidFill>
              </a:rPr>
              <a:t>Update Centroids</a:t>
            </a:r>
            <a:r>
              <a:rPr lang="en-US">
                <a:solidFill>
                  <a:schemeClr val="dk1"/>
                </a:solidFill>
              </a:rPr>
              <a:t>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○"/>
            </a:pPr>
            <a:r>
              <a:rPr lang="en-US">
                <a:solidFill>
                  <a:schemeClr val="dk1"/>
                </a:solidFill>
              </a:rPr>
              <a:t>Recalculate the position of each centroid by taking the </a:t>
            </a:r>
            <a:r>
              <a:rPr b="1" lang="en-US">
                <a:solidFill>
                  <a:schemeClr val="dk1"/>
                </a:solidFill>
              </a:rPr>
              <a:t>mean</a:t>
            </a:r>
            <a:r>
              <a:rPr lang="en-US">
                <a:solidFill>
                  <a:schemeClr val="dk1"/>
                </a:solidFill>
              </a:rPr>
              <a:t> of all data points assigned to that cluster.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b="1" lang="en-US">
                <a:solidFill>
                  <a:schemeClr val="dk1"/>
                </a:solidFill>
              </a:rPr>
              <a:t>Repeat</a:t>
            </a:r>
            <a:r>
              <a:rPr lang="en-US">
                <a:solidFill>
                  <a:schemeClr val="dk1"/>
                </a:solidFill>
              </a:rPr>
              <a:t>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○"/>
            </a:pPr>
            <a:r>
              <a:rPr lang="en-US">
                <a:solidFill>
                  <a:schemeClr val="dk1"/>
                </a:solidFill>
              </a:rPr>
              <a:t>Reassign data points to the nearest centroids based on the updated centroids.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○"/>
            </a:pPr>
            <a:r>
              <a:rPr lang="en-US">
                <a:solidFill>
                  <a:schemeClr val="dk1"/>
                </a:solidFill>
              </a:rPr>
              <a:t>Recalculate centroids for the new clusters.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b="1" lang="en-US">
                <a:solidFill>
                  <a:schemeClr val="dk1"/>
                </a:solidFill>
              </a:rPr>
              <a:t>Stop When Converged</a:t>
            </a:r>
            <a:r>
              <a:rPr lang="en-US">
                <a:solidFill>
                  <a:schemeClr val="dk1"/>
                </a:solidFill>
              </a:rPr>
              <a:t>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○"/>
            </a:pPr>
            <a:r>
              <a:rPr lang="en-US">
                <a:solidFill>
                  <a:schemeClr val="dk1"/>
                </a:solidFill>
              </a:rPr>
              <a:t>The algorithm stops when the centroids no longer change significantly or the maximum number of iterations is reached.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9" name="Google Shape;189;p35"/>
          <p:cNvSpPr txBox="1"/>
          <p:nvPr/>
        </p:nvSpPr>
        <p:spPr>
          <a:xfrm>
            <a:off x="7015795" y="631178"/>
            <a:ext cx="155367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 on Colab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●"/>
            </a:pPr>
            <a:r>
              <a:rPr b="1" lang="en-US">
                <a:solidFill>
                  <a:schemeClr val="dk1"/>
                </a:solidFill>
              </a:rPr>
              <a:t>Intra-Cluster Distance (Compactness)</a:t>
            </a:r>
            <a:r>
              <a:rPr lang="en-US">
                <a:solidFill>
                  <a:schemeClr val="dk1"/>
                </a:solidFill>
              </a:rPr>
              <a:t>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Measure how close the points within each cluster are to their cluster centroid.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Use metrics like </a:t>
            </a:r>
            <a:r>
              <a:rPr b="1" lang="en-US">
                <a:solidFill>
                  <a:schemeClr val="dk1"/>
                </a:solidFill>
              </a:rPr>
              <a:t>Sum of Squared Distances (SSD)</a:t>
            </a:r>
            <a:r>
              <a:rPr lang="en-US">
                <a:solidFill>
                  <a:schemeClr val="dk1"/>
                </a:solidFill>
              </a:rPr>
              <a:t> to ensure points are tightly packed within clusters. Lower values indicate better clustering.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●"/>
            </a:pPr>
            <a:r>
              <a:rPr b="1" lang="en-US">
                <a:solidFill>
                  <a:schemeClr val="dk1"/>
                </a:solidFill>
              </a:rPr>
              <a:t>Inter-Cluster Distance (Separation)</a:t>
            </a:r>
            <a:r>
              <a:rPr lang="en-US">
                <a:solidFill>
                  <a:schemeClr val="dk1"/>
                </a:solidFill>
              </a:rPr>
              <a:t>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Measure how far apart the centroids of different clusters are.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Greater distances between centroids mean clusters are well-separated and distinct.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●"/>
            </a:pPr>
            <a:r>
              <a:rPr b="1" lang="en-US">
                <a:solidFill>
                  <a:schemeClr val="dk1"/>
                </a:solidFill>
              </a:rPr>
              <a:t>Silhouette Score: </a:t>
            </a:r>
            <a:r>
              <a:rPr lang="en-US">
                <a:solidFill>
                  <a:schemeClr val="dk1"/>
                </a:solidFill>
              </a:rPr>
              <a:t>measures both </a:t>
            </a:r>
            <a:r>
              <a:rPr b="1" lang="en-US">
                <a:solidFill>
                  <a:schemeClr val="dk1"/>
                </a:solidFill>
              </a:rPr>
              <a:t>Compactness and Separation: </a:t>
            </a:r>
            <a:r>
              <a:rPr lang="en-US">
                <a:solidFill>
                  <a:schemeClr val="dk1"/>
                </a:solidFill>
              </a:rPr>
              <a:t>how well data points fit within their clusters and how distinct the clusters are from each other.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Char char="●"/>
            </a:pPr>
            <a:r>
              <a:rPr lang="en-US">
                <a:solidFill>
                  <a:schemeClr val="dk1"/>
                </a:solidFill>
              </a:rPr>
              <a:t>Elbow method: </a:t>
            </a:r>
            <a:r>
              <a:rPr b="0" i="0" lang="en-US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method for finding the optimal K value in a k-means clustering algorithm</a:t>
            </a:r>
            <a:endParaRPr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/>
          <p:nvPr/>
        </p:nvSpPr>
        <p:spPr>
          <a:xfrm>
            <a:off x="0" y="3300"/>
            <a:ext cx="9144000" cy="9144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5.6 </a:t>
            </a: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 Project Task 4: Census Data Clustering - Optional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8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55000"/>
              <a:buNone/>
            </a:pPr>
            <a:r>
              <a:rPr lang="en-US" sz="2000">
                <a:solidFill>
                  <a:schemeClr val="dk1"/>
                </a:solidFill>
              </a:rPr>
              <a:t>#1 </a:t>
            </a:r>
            <a:r>
              <a:rPr lang="en-US" sz="20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Random Forests</a:t>
            </a:r>
            <a:r>
              <a:rPr lang="en-US" sz="2000">
                <a:solidFill>
                  <a:schemeClr val="dk1"/>
                </a:solidFill>
              </a:rPr>
              <a:t>: </a:t>
            </a:r>
            <a:r>
              <a:rPr lang="en-US" sz="2000" u="sng">
                <a:solidFill>
                  <a:schemeClr val="hlink"/>
                </a:solidFill>
                <a:hlinkClick r:id="rId4"/>
              </a:rPr>
              <a:t>https://www.youtube.com/watch?v=J4Wdy0Wc_xQ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55000"/>
              <a:buNone/>
            </a:pPr>
            <a:r>
              <a:rPr lang="en-US" sz="2000">
                <a:solidFill>
                  <a:schemeClr val="dk1"/>
                </a:solidFill>
              </a:rPr>
              <a:t>#2 </a:t>
            </a:r>
            <a:r>
              <a:rPr lang="en-US" sz="20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Random Forests for missing data imputation and clustering</a:t>
            </a:r>
            <a:r>
              <a:rPr lang="en-US" sz="2000">
                <a:solidFill>
                  <a:schemeClr val="dk1"/>
                </a:solidFill>
              </a:rPr>
              <a:t>: </a:t>
            </a:r>
            <a:r>
              <a:rPr lang="en-US" sz="2000" u="sng">
                <a:solidFill>
                  <a:schemeClr val="hlink"/>
                </a:solidFill>
                <a:hlinkClick r:id="rId6"/>
              </a:rPr>
              <a:t>https://www.youtube.com/watch?v=sQ870aTKqiM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55000"/>
              <a:buNone/>
            </a:pPr>
            <a:r>
              <a:rPr lang="en-US" sz="2000">
                <a:solidFill>
                  <a:schemeClr val="dk1"/>
                </a:solidFill>
              </a:rPr>
              <a:t>#3 </a:t>
            </a:r>
            <a:r>
              <a:rPr lang="en-US" sz="20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K-means clustering</a:t>
            </a:r>
            <a:r>
              <a:rPr lang="en-US" sz="2000">
                <a:solidFill>
                  <a:schemeClr val="dk1"/>
                </a:solidFill>
              </a:rPr>
              <a:t>: </a:t>
            </a:r>
            <a:r>
              <a:rPr lang="en-US" sz="2000" u="sng">
                <a:solidFill>
                  <a:schemeClr val="hlink"/>
                </a:solidFill>
                <a:hlinkClick r:id="rId8"/>
              </a:rPr>
              <a:t>https://www.youtube.com/watch?v=4b5d3muPQmA</a:t>
            </a:r>
            <a:br>
              <a:rPr lang="en-US" sz="2000">
                <a:solidFill>
                  <a:schemeClr val="dk1"/>
                </a:solidFill>
              </a:rPr>
            </a:br>
            <a:r>
              <a:rPr lang="en-US" sz="2000">
                <a:solidFill>
                  <a:schemeClr val="dk1"/>
                </a:solidFill>
              </a:rPr>
              <a:t>#3 </a:t>
            </a:r>
            <a:r>
              <a:rPr lang="en-US" sz="20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Feature Permutation Importance</a:t>
            </a:r>
            <a:r>
              <a:rPr lang="en-US" sz="2000">
                <a:solidFill>
                  <a:schemeClr val="dk1"/>
                </a:solidFill>
              </a:rPr>
              <a:t>: </a:t>
            </a:r>
            <a:r>
              <a:rPr lang="en-US" sz="2000" u="sng">
                <a:solidFill>
                  <a:schemeClr val="hlink"/>
                </a:solidFill>
                <a:hlinkClick r:id="rId10"/>
              </a:rPr>
              <a:t>https://www.youtube.com/watch?v=VUvShOEFdQo</a:t>
            </a:r>
            <a:br>
              <a:rPr lang="en-US" sz="2000">
                <a:solidFill>
                  <a:schemeClr val="dk1"/>
                </a:solidFill>
              </a:rPr>
            </a:br>
            <a:r>
              <a:rPr lang="en-US" sz="2000">
                <a:solidFill>
                  <a:schemeClr val="dk1"/>
                </a:solidFill>
              </a:rPr>
              <a:t>#4 </a:t>
            </a:r>
            <a:r>
              <a:rPr lang="en-US" sz="2000">
                <a:solidFill>
                  <a:schemeClr val="hlink"/>
                </a:solidFill>
                <a:uFill>
                  <a:noFill/>
                </a:uFill>
                <a:hlinkClick r:id="rId11"/>
              </a:rPr>
              <a:t>Anomaly detection example</a:t>
            </a:r>
            <a:r>
              <a:rPr lang="en-US" sz="2000">
                <a:solidFill>
                  <a:schemeClr val="dk1"/>
                </a:solidFill>
              </a:rPr>
              <a:t>: </a:t>
            </a:r>
            <a:r>
              <a:rPr lang="en-US" sz="1870" u="sng">
                <a:solidFill>
                  <a:schemeClr val="hlink"/>
                </a:solidFill>
                <a:hlinkClick r:id="rId12"/>
              </a:rPr>
              <a:t>https://www.datarobot.com/use-cases/credit-card-fraudulent-transactions/</a:t>
            </a:r>
            <a:endParaRPr sz="1870">
              <a:solidFill>
                <a:schemeClr val="dk1"/>
              </a:solidFill>
            </a:endParaRPr>
          </a:p>
        </p:txBody>
      </p:sp>
      <p:sp>
        <p:nvSpPr>
          <p:cNvPr id="205" name="Google Shape;205;p38"/>
          <p:cNvSpPr/>
          <p:nvPr/>
        </p:nvSpPr>
        <p:spPr>
          <a:xfrm>
            <a:off x="0" y="3300"/>
            <a:ext cx="9144000" cy="9144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5.5 Further Reading &amp; Questions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/>
          <p:nvPr>
            <p:ph idx="1" type="subTitle"/>
          </p:nvPr>
        </p:nvSpPr>
        <p:spPr>
          <a:xfrm>
            <a:off x="557650" y="293500"/>
            <a:ext cx="7550100" cy="42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b="1" sz="82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-US" sz="8200">
                <a:solidFill>
                  <a:schemeClr val="dk1"/>
                </a:solidFill>
              </a:rPr>
              <a:t>Thank you !!</a:t>
            </a:r>
            <a:endParaRPr b="1" sz="8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US" sz="1200">
                <a:solidFill>
                  <a:schemeClr val="dk1"/>
                </a:solidFill>
              </a:rPr>
              <a:t>Machine Learning Engineer / Data Scientist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US" sz="12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zahariesergiu@gmail.com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US" sz="12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https://www.linkedin.com/in/zahariesergiu/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US" sz="1200" u="sng">
                <a:solidFill>
                  <a:schemeClr val="hlink"/>
                </a:solidFill>
                <a:hlinkClick r:id="rId5"/>
              </a:rPr>
              <a:t>https://github.com/zahariesergiu/ubb-sociology-ml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58625"/>
            <a:ext cx="8520600" cy="23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46"/>
              <a:buNone/>
            </a:pPr>
            <a:r>
              <a:rPr b="1" lang="en-US" sz="6000">
                <a:solidFill>
                  <a:schemeClr val="dk1"/>
                </a:solidFill>
                <a:highlight>
                  <a:srgbClr val="F6F1EE"/>
                </a:highlight>
              </a:rPr>
              <a:t>5. Random Forest, Clustering</a:t>
            </a:r>
            <a:endParaRPr sz="6000">
              <a:solidFill>
                <a:schemeClr val="dk1"/>
              </a:solidFill>
              <a:highlight>
                <a:srgbClr val="F6F1EE"/>
              </a:highlight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381525" y="2576725"/>
            <a:ext cx="6933900" cy="24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1920">
                <a:solidFill>
                  <a:schemeClr val="dk1"/>
                </a:solidFill>
              </a:rPr>
              <a:t>#5.1  Catch Up</a:t>
            </a:r>
            <a:endParaRPr sz="192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1920">
                <a:solidFill>
                  <a:schemeClr val="dk1"/>
                </a:solidFill>
              </a:rPr>
              <a:t>#5.2  Decision Trees recap</a:t>
            </a:r>
            <a:br>
              <a:rPr lang="en-US" sz="1920">
                <a:solidFill>
                  <a:schemeClr val="dk1"/>
                </a:solidFill>
              </a:rPr>
            </a:br>
            <a:r>
              <a:rPr lang="en-US" sz="1920">
                <a:solidFill>
                  <a:schemeClr val="dk1"/>
                </a:solidFill>
              </a:rPr>
              <a:t>#5.3  Random Forests</a:t>
            </a:r>
            <a:endParaRPr sz="192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1920">
                <a:solidFill>
                  <a:schemeClr val="dk1"/>
                </a:solidFill>
              </a:rPr>
              <a:t>#5.4  Clustering, k-means</a:t>
            </a:r>
            <a:endParaRPr sz="192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1920">
                <a:solidFill>
                  <a:schemeClr val="dk1"/>
                </a:solidFill>
              </a:rPr>
              <a:t>#5.5  Final Project Task 4: Census Data Clustering - Optional</a:t>
            </a:r>
            <a:endParaRPr sz="192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chemeClr val="dk1"/>
                </a:solidFill>
              </a:rPr>
              <a:t>#5.6  Questions &amp; Further reading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367751" y="850125"/>
            <a:ext cx="7240505" cy="4092864"/>
          </a:xfrm>
          <a:custGeom>
            <a:rect b="b" l="l" r="r" t="t"/>
            <a:pathLst>
              <a:path extrusionOk="0" h="4092864" w="7240505">
                <a:moveTo>
                  <a:pt x="0" y="0"/>
                </a:moveTo>
                <a:lnTo>
                  <a:pt x="7240505" y="0"/>
                </a:lnTo>
                <a:lnTo>
                  <a:pt x="7240505" y="4092864"/>
                </a:lnTo>
                <a:lnTo>
                  <a:pt x="0" y="40928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658675" y="1451125"/>
            <a:ext cx="7185000" cy="11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 one thing that stood out to you: 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one thing you found surprising / interesting / useful etc.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6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5.1 Catch up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22536" y="760650"/>
            <a:ext cx="3221463" cy="438284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259697"/>
            <a:ext cx="5385715" cy="33091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		 	 	 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 sz="3200">
                <a:solidFill>
                  <a:schemeClr val="dk1"/>
                </a:solidFill>
                <a:highlight>
                  <a:srgbClr val="FFFFFF"/>
                </a:highlight>
              </a:rPr>
              <a:t>Decision Tree Regression</a:t>
            </a: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</a:rPr>
              <a:t>		</a:t>
            </a:r>
            <a:endParaRPr sz="2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</a:rPr>
              <a:t>										</a:t>
            </a:r>
            <a:endParaRPr sz="2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135338"/>
              <a:buNone/>
            </a:pPr>
            <a:r>
              <a:rPr lang="en-US" sz="2800">
                <a:solidFill>
                  <a:schemeClr val="dk1"/>
                </a:solidFill>
                <a:highlight>
                  <a:srgbClr val="FFFFFF"/>
                </a:highlight>
              </a:rPr>
              <a:t>How it works: A two step repeating process</a:t>
            </a:r>
            <a:endParaRPr sz="2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514350" lvl="0" marL="64516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-US" sz="2800">
                <a:solidFill>
                  <a:schemeClr val="dk1"/>
                </a:solidFill>
              </a:rPr>
              <a:t>At each node, evaluate </a:t>
            </a:r>
            <a:r>
              <a:rPr b="1" lang="en-US" sz="2800">
                <a:solidFill>
                  <a:schemeClr val="dk1"/>
                </a:solidFill>
              </a:rPr>
              <a:t>all possible splits</a:t>
            </a:r>
            <a:r>
              <a:rPr lang="en-US" sz="2800">
                <a:solidFill>
                  <a:schemeClr val="dk1"/>
                </a:solidFill>
              </a:rPr>
              <a:t> of the dataset based on every feature.</a:t>
            </a:r>
            <a:endParaRPr/>
          </a:p>
          <a:p>
            <a:pPr indent="-514350" lvl="0" marL="64516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-US" sz="2800">
                <a:solidFill>
                  <a:schemeClr val="dk1"/>
                </a:solidFill>
              </a:rPr>
              <a:t>Choose the split that </a:t>
            </a:r>
            <a:r>
              <a:rPr b="1" lang="en-US" sz="2800">
                <a:solidFill>
                  <a:schemeClr val="dk1"/>
                </a:solidFill>
              </a:rPr>
              <a:t>minimizes the regression error metric MSE</a:t>
            </a:r>
            <a:r>
              <a:rPr lang="en-US" sz="2800">
                <a:solidFill>
                  <a:schemeClr val="dk1"/>
                </a:solidFill>
              </a:rPr>
              <a:t>.</a:t>
            </a:r>
            <a:br>
              <a:rPr lang="en-US" sz="28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</a:rPr>
              <a:t>					 				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>
                <a:solidFill>
                  <a:schemeClr val="dk1"/>
                </a:solidFill>
                <a:highlight>
                  <a:srgbClr val="FFFFFF"/>
                </a:highlight>
              </a:rPr>
              <a:t>Then, repeat for the newly created subtrees</a:t>
            </a:r>
            <a:r>
              <a:rPr lang="en-US" sz="1100">
                <a:solidFill>
                  <a:schemeClr val="dk1"/>
                </a:solidFill>
              </a:rPr>
              <a:t>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210526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p17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5.2 Decision Tree Recap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1" y="1259697"/>
            <a:ext cx="4818650" cy="33091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		 	 	 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b="1" lang="en-US" sz="3200">
                <a:solidFill>
                  <a:schemeClr val="dk1"/>
                </a:solidFill>
                <a:highlight>
                  <a:srgbClr val="FFFFFF"/>
                </a:highlight>
              </a:rPr>
              <a:t>Decision Tree Classification</a:t>
            </a: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</a:rPr>
              <a:t>		</a:t>
            </a:r>
            <a:endParaRPr sz="2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</a:rPr>
              <a:t>										</a:t>
            </a:r>
            <a:endParaRPr sz="2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135338"/>
              <a:buNone/>
            </a:pPr>
            <a:r>
              <a:rPr lang="en-US" sz="2800">
                <a:solidFill>
                  <a:schemeClr val="dk1"/>
                </a:solidFill>
                <a:highlight>
                  <a:srgbClr val="FFFFFF"/>
                </a:highlight>
              </a:rPr>
              <a:t>How it works: A two step repeating process</a:t>
            </a:r>
            <a:endParaRPr sz="2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514350" lvl="0" marL="64516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-US" sz="2800">
                <a:solidFill>
                  <a:schemeClr val="dk1"/>
                </a:solidFill>
              </a:rPr>
              <a:t>At each node, evaluate </a:t>
            </a:r>
            <a:r>
              <a:rPr b="1" lang="en-US" sz="2800">
                <a:solidFill>
                  <a:schemeClr val="dk1"/>
                </a:solidFill>
              </a:rPr>
              <a:t>all possible splits</a:t>
            </a:r>
            <a:r>
              <a:rPr lang="en-US" sz="2800">
                <a:solidFill>
                  <a:schemeClr val="dk1"/>
                </a:solidFill>
              </a:rPr>
              <a:t> of the dataset based on every feature.</a:t>
            </a:r>
            <a:endParaRPr/>
          </a:p>
          <a:p>
            <a:pPr indent="-514350" lvl="0" marL="64516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-US" sz="2800">
                <a:solidFill>
                  <a:schemeClr val="dk1"/>
                </a:solidFill>
              </a:rPr>
              <a:t>Choose the split that </a:t>
            </a:r>
            <a:r>
              <a:rPr b="1" lang="en-US" sz="2800">
                <a:solidFill>
                  <a:schemeClr val="dk1"/>
                </a:solidFill>
              </a:rPr>
              <a:t>minimizes the classification error metric Gini impurity</a:t>
            </a:r>
            <a:br>
              <a:rPr lang="en-US" sz="28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</a:rPr>
              <a:t>					 				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US" sz="2800">
                <a:solidFill>
                  <a:schemeClr val="dk1"/>
                </a:solidFill>
                <a:highlight>
                  <a:srgbClr val="FFFFFF"/>
                </a:highlight>
              </a:rPr>
              <a:t>Then, repeat for the newly created subtrees</a:t>
            </a:r>
            <a:r>
              <a:rPr lang="en-US" sz="1100">
                <a:solidFill>
                  <a:schemeClr val="dk1"/>
                </a:solidFill>
              </a:rPr>
              <a:t>		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210526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06286" y="3184567"/>
            <a:ext cx="3886199" cy="1807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06286" y="268073"/>
            <a:ext cx="4137714" cy="1924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011505"/>
            <a:ext cx="6779696" cy="914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Are build from decision trees.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Step 1. Create a ‘bootstrapped’ dataset. Randomly select samples, with replacement.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94" name="Google Shape;94;p19"/>
          <p:cNvSpPr/>
          <p:nvPr/>
        </p:nvSpPr>
        <p:spPr>
          <a:xfrm>
            <a:off x="0" y="3300"/>
            <a:ext cx="9144000" cy="9144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5.3 Random Forests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0141" y="1790334"/>
            <a:ext cx="7772400" cy="3250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9900" y="917956"/>
            <a:ext cx="7772400" cy="408770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250864"/>
            <a:ext cx="4496893" cy="42635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Step 2. Create a decision tree using a bootstaped dataset, but only use 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random subset of variables (or columns) at each step.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145446" y="153401"/>
            <a:ext cx="5008445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-US">
                <a:solidFill>
                  <a:schemeClr val="dk1"/>
                </a:solidFill>
              </a:rPr>
              <a:t>We find which variable out of two does the best job of separating the samples.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7" name="Google Shape;10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5452" y="1495936"/>
            <a:ext cx="6376848" cy="3494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